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6858000" cy="9144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92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5/23/2019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5/23/2019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5/23/2019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5/23/2019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5/23/2019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5/23/2019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5/23/2019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5/23/2019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5/23/2019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5/23/2019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5/23/2019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5909E-DE7E-491D-90D0-2FFA344AFA8C}" type="datetimeFigureOut">
              <a:rPr lang="en-US" smtClean="0"/>
              <a:pPr/>
              <a:t>5/23/2019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7659" y="104194"/>
            <a:ext cx="4093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u="sng" dirty="0" smtClean="0"/>
              <a:t>Medicine through time c1250-present  – Content List</a:t>
            </a:r>
            <a:endParaRPr lang="en-GB" sz="1400" b="1" u="sng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408107"/>
              </p:ext>
            </p:extLst>
          </p:nvPr>
        </p:nvGraphicFramePr>
        <p:xfrm>
          <a:off x="500042" y="467544"/>
          <a:ext cx="5881286" cy="61203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7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153">
                <a:tc>
                  <a:txBody>
                    <a:bodyPr/>
                    <a:lstStyle/>
                    <a:p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</a:rPr>
                        <a:t>C1250-1500</a:t>
                      </a:r>
                      <a:r>
                        <a:rPr lang="en-GB" sz="1400" b="1" u="sng" baseline="0" dirty="0" smtClean="0">
                          <a:solidFill>
                            <a:schemeClr val="tx1"/>
                          </a:solidFill>
                        </a:rPr>
                        <a:t>: Medicine in Medieval England </a:t>
                      </a:r>
                      <a:endParaRPr lang="en-GB" sz="14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Class</a:t>
                      </a:r>
                      <a:endParaRPr lang="en-GB" sz="12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Revised</a:t>
                      </a:r>
                      <a:endParaRPr lang="en-GB" sz="12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Religious</a:t>
                      </a:r>
                      <a:r>
                        <a:rPr lang="en-GB" sz="1200" b="1" baseline="0" dirty="0" smtClean="0"/>
                        <a:t> explanations of disease and influence of the Church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Theory</a:t>
                      </a:r>
                      <a:r>
                        <a:rPr lang="en-GB" sz="1200" b="1" baseline="0" dirty="0" smtClean="0"/>
                        <a:t> of the Four Humours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Supernatural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beliefs and astrology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Causes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of disease – Miasma 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Humoral treatments – blood letting, purging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Medics – physicians, apothecaries,</a:t>
                      </a:r>
                      <a:r>
                        <a:rPr lang="en-GB" sz="1200" b="1" baseline="0" dirty="0" smtClean="0"/>
                        <a:t> surgeons, hospital &amp; home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The Black Death – causes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The Black Death – Treatments</a:t>
                      </a:r>
                      <a:endParaRPr lang="en-GB" sz="12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The Black Death – Preventions</a:t>
                      </a:r>
                      <a:r>
                        <a:rPr lang="en-GB" sz="1200" b="1" baseline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</a:rPr>
                        <a:t>C1500-c1700</a:t>
                      </a:r>
                      <a:r>
                        <a:rPr lang="en-GB" sz="1400" b="1" u="sng" baseline="0" dirty="0" smtClean="0">
                          <a:solidFill>
                            <a:schemeClr val="tx1"/>
                          </a:solidFill>
                        </a:rPr>
                        <a:t>: The Medical Renaissance in England </a:t>
                      </a:r>
                      <a:endParaRPr lang="en-GB" sz="14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Class</a:t>
                      </a:r>
                      <a:endParaRPr lang="en-GB" sz="12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Revised</a:t>
                      </a:r>
                      <a:endParaRPr lang="en-GB" sz="12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Scientific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approaches to diagnosis – Sydenham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Influence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of the printing press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work of the Royal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Society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25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Transference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865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Medical care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– apothecaries, surgeons and physicians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Influence of Vesalius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Caring for the sick – hospitals</a:t>
                      </a:r>
                      <a:r>
                        <a:rPr lang="en-GB" sz="1200" b="1" baseline="0" dirty="0" smtClean="0"/>
                        <a:t> and</a:t>
                      </a:r>
                      <a:r>
                        <a:rPr lang="en-GB" sz="1200" b="1" dirty="0" smtClean="0"/>
                        <a:t> pest</a:t>
                      </a:r>
                      <a:r>
                        <a:rPr lang="en-GB" sz="1200" b="1" baseline="0" dirty="0" smtClean="0"/>
                        <a:t> houses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Role</a:t>
                      </a:r>
                      <a:r>
                        <a:rPr lang="en-GB" sz="1200" b="1" baseline="0" dirty="0" smtClean="0"/>
                        <a:t> of William Harvey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620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The Grea</a:t>
                      </a:r>
                      <a:r>
                        <a:rPr lang="en-GB" sz="1200" b="1" baseline="0" dirty="0" smtClean="0"/>
                        <a:t>t Plague - causes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1620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The Grea</a:t>
                      </a:r>
                      <a:r>
                        <a:rPr lang="en-GB" sz="1200" b="1" baseline="0" dirty="0" smtClean="0"/>
                        <a:t>t Plague – treatments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583363"/>
                  </a:ext>
                </a:extLst>
              </a:tr>
              <a:tr h="151620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The Grea</a:t>
                      </a:r>
                      <a:r>
                        <a:rPr lang="en-GB" sz="1200" b="1" baseline="0" dirty="0" smtClean="0"/>
                        <a:t>t Plague – prevention &amp; government action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897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14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7659" y="104194"/>
            <a:ext cx="4093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u="sng" dirty="0" smtClean="0"/>
              <a:t>Medicine through time c1250-present  – Content List</a:t>
            </a:r>
            <a:endParaRPr lang="en-GB" sz="1400" b="1" u="sng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912782"/>
              </p:ext>
            </p:extLst>
          </p:nvPr>
        </p:nvGraphicFramePr>
        <p:xfrm>
          <a:off x="500042" y="467544"/>
          <a:ext cx="5881286" cy="55716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7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153">
                <a:tc>
                  <a:txBody>
                    <a:bodyPr/>
                    <a:lstStyle/>
                    <a:p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</a:rPr>
                        <a:t>C1700-1900</a:t>
                      </a:r>
                      <a:r>
                        <a:rPr lang="en-GB" sz="1400" b="1" u="sng" baseline="0" dirty="0" smtClean="0">
                          <a:solidFill>
                            <a:schemeClr val="tx1"/>
                          </a:solidFill>
                        </a:rPr>
                        <a:t>: Medicine in 18</a:t>
                      </a:r>
                      <a:r>
                        <a:rPr lang="en-GB" sz="1400" b="1" u="sng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400" b="1" u="sng" baseline="0" dirty="0" smtClean="0">
                          <a:solidFill>
                            <a:schemeClr val="tx1"/>
                          </a:solidFill>
                        </a:rPr>
                        <a:t> &amp; 19</a:t>
                      </a:r>
                      <a:r>
                        <a:rPr lang="en-GB" sz="1400" b="1" u="sng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400" b="1" u="sng" baseline="0" dirty="0" smtClean="0">
                          <a:solidFill>
                            <a:schemeClr val="tx1"/>
                          </a:solidFill>
                        </a:rPr>
                        <a:t> century Britain </a:t>
                      </a:r>
                      <a:endParaRPr lang="en-GB" sz="14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Class</a:t>
                      </a:r>
                      <a:endParaRPr lang="en-GB" sz="12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Revised</a:t>
                      </a:r>
                      <a:endParaRPr lang="en-GB" sz="12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Medical</a:t>
                      </a:r>
                      <a:r>
                        <a:rPr lang="en-GB" sz="1200" b="1" baseline="0" dirty="0" smtClean="0"/>
                        <a:t> breakthrough – Germ theory (Louis Pasteur)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Work</a:t>
                      </a:r>
                      <a:r>
                        <a:rPr lang="en-GB" sz="1200" b="1" baseline="0" dirty="0" smtClean="0"/>
                        <a:t> of Robert Koch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Influence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of Nightingale on hospitals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Improvements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in Surgery – anaesthetic (James Simpson)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Improvements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in Surgery – Joseph Lister &amp; carbolic acid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Edward</a:t>
                      </a:r>
                      <a:r>
                        <a:rPr lang="en-GB" sz="1200" b="1" baseline="0" dirty="0" smtClean="0"/>
                        <a:t> Jenner &amp; the development of vaccination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Influence</a:t>
                      </a:r>
                      <a:r>
                        <a:rPr lang="en-GB" sz="1200" b="1" baseline="0" dirty="0" smtClean="0"/>
                        <a:t> of Edwin Chadwick &amp; the Public Health Acts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baseline="0" dirty="0" smtClean="0"/>
                        <a:t>Fighting Cholera &amp; John Snow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</a:rPr>
                        <a:t>C1900-present</a:t>
                      </a:r>
                      <a:r>
                        <a:rPr lang="en-GB" sz="1400" b="1" u="sng" baseline="0" dirty="0" smtClean="0">
                          <a:solidFill>
                            <a:schemeClr val="tx1"/>
                          </a:solidFill>
                        </a:rPr>
                        <a:t>: Medicine in modern Britain </a:t>
                      </a:r>
                      <a:endParaRPr lang="en-GB" sz="14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Class</a:t>
                      </a:r>
                      <a:endParaRPr lang="en-GB" sz="12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Revised</a:t>
                      </a:r>
                      <a:endParaRPr lang="en-GB" sz="12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Study of genetics and DNA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Lifestyle and health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e.g. diet and smoking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Impact of technology for diagnosis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e.g. blood tests, MRI scans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25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Medical treatments – Magic bullets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865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Development of antibiotics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NHS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Preventing disease – mass vaccinations, legislation,</a:t>
                      </a:r>
                      <a:r>
                        <a:rPr lang="en-GB" sz="1200" b="1" baseline="0" dirty="0" smtClean="0"/>
                        <a:t> campaigns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Fleming and Penicillin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620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Diagnosing lung</a:t>
                      </a:r>
                      <a:r>
                        <a:rPr lang="en-GB" sz="1200" b="1" baseline="0" dirty="0" smtClean="0"/>
                        <a:t> cancer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1620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Attempts </a:t>
                      </a:r>
                      <a:r>
                        <a:rPr lang="en-GB" sz="1200" b="1" baseline="0" dirty="0" smtClean="0"/>
                        <a:t> by government to change /influence smoking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91289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7659" y="104194"/>
            <a:ext cx="4093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u="sng" dirty="0" smtClean="0"/>
              <a:t>Medicine through time c1250-present  – Content List</a:t>
            </a:r>
            <a:endParaRPr lang="en-GB" sz="1400" b="1" u="sng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093967"/>
              </p:ext>
            </p:extLst>
          </p:nvPr>
        </p:nvGraphicFramePr>
        <p:xfrm>
          <a:off x="500042" y="467544"/>
          <a:ext cx="5881286" cy="30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7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153">
                <a:tc>
                  <a:txBody>
                    <a:bodyPr/>
                    <a:lstStyle/>
                    <a:p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</a:rPr>
                        <a:t>Historic</a:t>
                      </a:r>
                      <a:r>
                        <a:rPr lang="en-GB" sz="1400" b="1" u="sng" baseline="0" dirty="0" smtClean="0">
                          <a:solidFill>
                            <a:schemeClr val="tx1"/>
                          </a:solidFill>
                        </a:rPr>
                        <a:t> Environment : World War One </a:t>
                      </a:r>
                      <a:endParaRPr lang="en-GB" sz="14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Class</a:t>
                      </a:r>
                      <a:endParaRPr lang="en-GB" sz="12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 smtClean="0"/>
                        <a:t>Revised</a:t>
                      </a:r>
                      <a:endParaRPr lang="en-GB" sz="12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The</a:t>
                      </a:r>
                      <a:r>
                        <a:rPr lang="en-GB" sz="1200" b="1" baseline="0" dirty="0" smtClean="0"/>
                        <a:t> Western front and trench systems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Major battles</a:t>
                      </a:r>
                      <a:r>
                        <a:rPr lang="en-GB" sz="1200" b="1" baseline="0" dirty="0" smtClean="0"/>
                        <a:t>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Chain of evacuation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Problems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of transport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Development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of x-rays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Development of blood transfusions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and the storage of blood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Main</a:t>
                      </a:r>
                      <a:r>
                        <a:rPr lang="en-GB" sz="1200" baseline="0" dirty="0" smtClean="0"/>
                        <a:t> medical problems – shrapnel wounds, effects of gas attacks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66022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Work of the RAMC &amp; FANY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New technology</a:t>
                      </a:r>
                      <a:r>
                        <a:rPr lang="en-GB" sz="1200" baseline="0" dirty="0" smtClean="0"/>
                        <a:t> – the Thomas Splints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New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dirty="0" smtClean="0"/>
                        <a:t>surgery – brain and plastic</a:t>
                      </a:r>
                      <a:r>
                        <a:rPr lang="en-GB" sz="1200" baseline="0" dirty="0" smtClean="0"/>
                        <a:t>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178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9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A5F8070FE8A34F8560FB07BE2D881B" ma:contentTypeVersion="16" ma:contentTypeDescription="Create a new document." ma:contentTypeScope="" ma:versionID="7241d2cfaf75e0a07df38038a0272783">
  <xsd:schema xmlns:xsd="http://www.w3.org/2001/XMLSchema" xmlns:xs="http://www.w3.org/2001/XMLSchema" xmlns:p="http://schemas.microsoft.com/office/2006/metadata/properties" xmlns:ns2="a314bea1-43bf-490d-ad5e-935eb71c9023" xmlns:ns3="683e7918-83ca-43f7-85c3-dddeb751e962" targetNamespace="http://schemas.microsoft.com/office/2006/metadata/properties" ma:root="true" ma:fieldsID="93536dde504fe64f6045eb732aad84b7" ns2:_="" ns3:_="">
    <xsd:import namespace="a314bea1-43bf-490d-ad5e-935eb71c9023"/>
    <xsd:import namespace="683e7918-83ca-43f7-85c3-dddeb751e9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14bea1-43bf-490d-ad5e-935eb71c90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55819a7-0a0d-4152-92e2-987e6cdf47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3e7918-83ca-43f7-85c3-dddeb751e96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2e1e3ed-3dc1-4555-89f1-a1ad10a5b456}" ma:internalName="TaxCatchAll" ma:showField="CatchAllData" ma:web="683e7918-83ca-43f7-85c3-dddeb751e9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314bea1-43bf-490d-ad5e-935eb71c9023">
      <Terms xmlns="http://schemas.microsoft.com/office/infopath/2007/PartnerControls"/>
    </lcf76f155ced4ddcb4097134ff3c332f>
    <TaxCatchAll xmlns="683e7918-83ca-43f7-85c3-dddeb751e962" xsi:nil="true"/>
  </documentManagement>
</p:properties>
</file>

<file path=customXml/itemProps1.xml><?xml version="1.0" encoding="utf-8"?>
<ds:datastoreItem xmlns:ds="http://schemas.openxmlformats.org/officeDocument/2006/customXml" ds:itemID="{1B479EAB-5FD6-4044-AFAC-26F3EC8602F0}"/>
</file>

<file path=customXml/itemProps2.xml><?xml version="1.0" encoding="utf-8"?>
<ds:datastoreItem xmlns:ds="http://schemas.openxmlformats.org/officeDocument/2006/customXml" ds:itemID="{32CD3628-CFF3-45FB-A44D-843D82565392}"/>
</file>

<file path=customXml/itemProps3.xml><?xml version="1.0" encoding="utf-8"?>
<ds:datastoreItem xmlns:ds="http://schemas.openxmlformats.org/officeDocument/2006/customXml" ds:itemID="{1324AE14-08BA-4F5B-BA8D-18DDDB60C1A9}"/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350</Words>
  <Application>Microsoft Office PowerPoint</Application>
  <PresentationFormat>On-screen Show (4:3)</PresentationFormat>
  <Paragraphs>66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A. Blackwell</cp:lastModifiedBy>
  <cp:revision>26</cp:revision>
  <dcterms:created xsi:type="dcterms:W3CDTF">2013-08-15T16:32:27Z</dcterms:created>
  <dcterms:modified xsi:type="dcterms:W3CDTF">2019-05-23T13:37:23Z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0x01010060A5F8070FE8A34F8560FB07BE2D881B</vt:lpwstr>
  </property>
  <property fmtid="{D5CDD505-2E9C-101B-9397-08002B2CF9AE}" pid="3" name="MediaServiceImageTags">
    <vt:lpwstr/>
  </property>
</Properties>
</file>