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92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5909E-DE7E-491D-90D0-2FFA344AFA8C}" type="datetimeFigureOut">
              <a:rPr lang="en-US" smtClean="0"/>
              <a:pPr/>
              <a:t>10/9/2017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7659" y="104194"/>
            <a:ext cx="37892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u="sng" dirty="0" smtClean="0"/>
              <a:t>Early Elizabethan England 1558-88 – Content List</a:t>
            </a:r>
            <a:endParaRPr lang="en-GB" sz="1400" b="1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001119"/>
              </p:ext>
            </p:extLst>
          </p:nvPr>
        </p:nvGraphicFramePr>
        <p:xfrm>
          <a:off x="500042" y="467544"/>
          <a:ext cx="5881286" cy="765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7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153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</a:rPr>
                        <a:t>Queen, Government and Religion 1558-69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Class</a:t>
                      </a:r>
                      <a:endParaRPr lang="en-GB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Elizabethan England in 1558: Society and Government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Virgin Queen, the problems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of her legitimacy, gender and marriage. Her character and strengths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Challenges at home and from abroad: the French threat and financial weaknesses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Religious divisions in England in 1558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Elizabeth’s religious settlement (1559): its features and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Church of England: its role in society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nature and extent of the Puritan challenge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nature and extent of the Catholic Challenge: the</a:t>
                      </a:r>
                      <a:r>
                        <a:rPr lang="en-GB" sz="1200" b="1" baseline="0" dirty="0" smtClean="0"/>
                        <a:t> role of the nobility, papacy and foreign powers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baseline="0" dirty="0" smtClean="0"/>
                        <a:t>Mary Queen of Scots: her claim to the English throne and her arrival in England in 1568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baseline="0" dirty="0" smtClean="0"/>
                        <a:t>Relations between Elizabeth and Mary 1568-69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</a:rPr>
                        <a:t>Challenges</a:t>
                      </a:r>
                      <a:r>
                        <a:rPr lang="en-GB" sz="1400" b="1" u="sng" baseline="0" dirty="0" smtClean="0">
                          <a:solidFill>
                            <a:schemeClr val="tx1"/>
                          </a:solidFill>
                        </a:rPr>
                        <a:t> to Elizabeth at Home and Abroad 1569-88</a:t>
                      </a:r>
                      <a:endParaRPr lang="en-GB" sz="14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Class</a:t>
                      </a:r>
                      <a:endParaRPr lang="en-GB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reasons for and significance of the Revolt of the Northern Earls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1569-70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features and significance of the </a:t>
                      </a:r>
                      <a:r>
                        <a:rPr lang="en-GB" sz="1200" b="1" dirty="0" err="1" smtClean="0">
                          <a:solidFill>
                            <a:schemeClr val="tx1"/>
                          </a:solidFill>
                        </a:rPr>
                        <a:t>Ridolfi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, Throckmorton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and Babington Plots. Walsingham and the use of spies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reasons for and significance of the execution of Mary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Queen of Scots in 1587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25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Political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and Religious Rivalry with Spain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865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Commercial Rivalry with Spain. The New World,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privateering and the significance of the rivalry with Drake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English direct involvement in the Netherlands 1585-88. The role of Robert Dudley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Drake and the raid on Cadiz: ‘Singeing</a:t>
                      </a:r>
                      <a:r>
                        <a:rPr lang="en-GB" sz="1200" b="1" baseline="0" dirty="0" smtClean="0"/>
                        <a:t> the King of Spain’s beard’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Spanish invasion plans.</a:t>
                      </a:r>
                      <a:r>
                        <a:rPr lang="en-GB" sz="1200" b="1" baseline="0" dirty="0" smtClean="0"/>
                        <a:t> Reasons why Philip used the Spanish Armada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620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reasons for and consequences of the English victory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848300"/>
              </p:ext>
            </p:extLst>
          </p:nvPr>
        </p:nvGraphicFramePr>
        <p:xfrm>
          <a:off x="500042" y="428596"/>
          <a:ext cx="6015058" cy="3588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3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628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</a:rPr>
                        <a:t>Elizabethan Society in the Age of Exploration 1558-88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Class</a:t>
                      </a:r>
                      <a:endParaRPr lang="en-GB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Education in the home, schools and universities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9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Sport, pastimes and the theatre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reasons for the increase in poverty and vagabondage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changing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attitudes and policies towards the poor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Factors prompting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exploration. The impact of new technology on ships and sailing and the drive to expand trade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reasons for and the significance of Drake’s circumnavigation of the globe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significance of Raleigh and the attempted colonisation of 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Reasons for the failure of 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8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A5F8070FE8A34F8560FB07BE2D881B" ma:contentTypeVersion="16" ma:contentTypeDescription="Create a new document." ma:contentTypeScope="" ma:versionID="7241d2cfaf75e0a07df38038a0272783">
  <xsd:schema xmlns:xsd="http://www.w3.org/2001/XMLSchema" xmlns:xs="http://www.w3.org/2001/XMLSchema" xmlns:p="http://schemas.microsoft.com/office/2006/metadata/properties" xmlns:ns2="a314bea1-43bf-490d-ad5e-935eb71c9023" xmlns:ns3="683e7918-83ca-43f7-85c3-dddeb751e962" targetNamespace="http://schemas.microsoft.com/office/2006/metadata/properties" ma:root="true" ma:fieldsID="93536dde504fe64f6045eb732aad84b7" ns2:_="" ns3:_="">
    <xsd:import namespace="a314bea1-43bf-490d-ad5e-935eb71c9023"/>
    <xsd:import namespace="683e7918-83ca-43f7-85c3-dddeb751e9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4bea1-43bf-490d-ad5e-935eb71c90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55819a7-0a0d-4152-92e2-987e6cdf47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e7918-83ca-43f7-85c3-dddeb751e96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2e1e3ed-3dc1-4555-89f1-a1ad10a5b456}" ma:internalName="TaxCatchAll" ma:showField="CatchAllData" ma:web="683e7918-83ca-43f7-85c3-dddeb751e9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314bea1-43bf-490d-ad5e-935eb71c9023">
      <Terms xmlns="http://schemas.microsoft.com/office/infopath/2007/PartnerControls"/>
    </lcf76f155ced4ddcb4097134ff3c332f>
    <TaxCatchAll xmlns="683e7918-83ca-43f7-85c3-dddeb751e962" xsi:nil="true"/>
  </documentManagement>
</p:properties>
</file>

<file path=customXml/itemProps1.xml><?xml version="1.0" encoding="utf-8"?>
<ds:datastoreItem xmlns:ds="http://schemas.openxmlformats.org/officeDocument/2006/customXml" ds:itemID="{DFCB8BE5-F186-4585-A154-DCEB7827F079}"/>
</file>

<file path=customXml/itemProps2.xml><?xml version="1.0" encoding="utf-8"?>
<ds:datastoreItem xmlns:ds="http://schemas.openxmlformats.org/officeDocument/2006/customXml" ds:itemID="{48CAD0AB-EF68-48A3-B3FD-6D7B9EF2BAEE}"/>
</file>

<file path=customXml/itemProps3.xml><?xml version="1.0" encoding="utf-8"?>
<ds:datastoreItem xmlns:ds="http://schemas.openxmlformats.org/officeDocument/2006/customXml" ds:itemID="{02F2D112-8C6F-4AED-937C-D322F4EBA77F}"/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347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A. Bradford</cp:lastModifiedBy>
  <cp:revision>20</cp:revision>
  <dcterms:created xsi:type="dcterms:W3CDTF">2013-08-15T16:32:27Z</dcterms:created>
  <dcterms:modified xsi:type="dcterms:W3CDTF">2017-10-09T07:18:47Z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0x01010060A5F8070FE8A34F8560FB07BE2D881B</vt:lpwstr>
  </property>
  <property fmtid="{D5CDD505-2E9C-101B-9397-08002B2CF9AE}" pid="3" name="MediaServiceImageTags">
    <vt:lpwstr/>
  </property>
</Properties>
</file>